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329D4-F171-4603-A046-86A10B0552D0}"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E1E93-C21B-4702-8B93-E3CAC7AC2FAB}" type="slidenum">
              <a:rPr lang="en-US" smtClean="0"/>
              <a:t>‹#›</a:t>
            </a:fld>
            <a:endParaRPr lang="en-US"/>
          </a:p>
        </p:txBody>
      </p:sp>
    </p:spTree>
    <p:extLst>
      <p:ext uri="{BB962C8B-B14F-4D97-AF65-F5344CB8AC3E}">
        <p14:creationId xmlns:p14="http://schemas.microsoft.com/office/powerpoint/2010/main" val="167523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9E1E93-C21B-4702-8B93-E3CAC7AC2FAB}" type="slidenum">
              <a:rPr lang="en-US" smtClean="0"/>
              <a:t>1</a:t>
            </a:fld>
            <a:endParaRPr lang="en-US"/>
          </a:p>
        </p:txBody>
      </p:sp>
    </p:spTree>
    <p:extLst>
      <p:ext uri="{BB962C8B-B14F-4D97-AF65-F5344CB8AC3E}">
        <p14:creationId xmlns:p14="http://schemas.microsoft.com/office/powerpoint/2010/main" val="92577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2A51-B548-4EC3-A010-B05E722F9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67BB10-51B0-4375-8358-5F5033750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EDAC2F-3BBD-4478-8781-F414F5E1DEFD}"/>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0D6841F3-166C-44F7-8E89-636A3E308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BDD6F-2B1C-4C18-9401-09B238822CC8}"/>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3896910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0F9D-C095-4B08-849C-93A9C035DB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647718-F999-4AC1-8B0C-EE724AF6B6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8DA4-6451-4A9D-8FE1-309664E9D09D}"/>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A74D5E08-4FE8-49FC-B355-24DAFD1B5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44468-DBE3-44CE-87FD-B03D2159E3B8}"/>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167698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50B7C-8D2C-421E-8033-BBBBC681D6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E3F995-2E4F-429A-8D0C-85A663A41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2AC12-90FE-44BB-8120-5BF78EE22BF5}"/>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278400B0-78A7-4171-AA39-3EA0FA315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5DA2E-5CE7-4594-B4A4-2AE247AD9703}"/>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309031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6EB6-DA8A-4A7F-A963-1118DD021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52371-DDC0-4EC5-B894-A7AE91D62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2A7E3-C669-421B-8DCB-A6B53FFFE56A}"/>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120E916A-97C9-4571-91A8-43F45523B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CB983-D1C5-4FE9-A53E-03E14AD29062}"/>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1997437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A215-7EBE-4AB1-9E9B-7860C3D06C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06A7E2-9BB8-4546-98B8-19B820B44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76C92A-0ED4-4A58-839C-F98FC85C1051}"/>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885C5952-A60F-4C7C-91E3-5E069FC0B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617BA-B807-4E09-BA89-0680F5E69563}"/>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409712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8397-C21B-4E02-81DB-66FA5222B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3A3033-E361-417E-B2AB-FE5DB0381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979681-E98E-4DBE-B623-5E409D237E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556BE-58C9-492B-9D8A-C4EA6F456E45}"/>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6" name="Footer Placeholder 5">
            <a:extLst>
              <a:ext uri="{FF2B5EF4-FFF2-40B4-BE49-F238E27FC236}">
                <a16:creationId xmlns:a16="http://schemas.microsoft.com/office/drawing/2014/main" id="{49A60641-A500-44DB-84C0-DC7CDCED19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6CAF2-3AFA-4A14-A3B0-8A1B138F1F6F}"/>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62508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F452-A0EA-4765-A1EC-73E0214F25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1219D6-F6AB-4D10-9C3B-60C5A6AF4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812AA6-1369-4B52-A13F-1EB815BDA2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F7401-9865-46EF-8A52-9BCF240EF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20279-EE93-4A89-982E-2AA6976F17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ADE92D-DA4F-4491-9488-C268BEB6740D}"/>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8" name="Footer Placeholder 7">
            <a:extLst>
              <a:ext uri="{FF2B5EF4-FFF2-40B4-BE49-F238E27FC236}">
                <a16:creationId xmlns:a16="http://schemas.microsoft.com/office/drawing/2014/main" id="{065F9A52-6A5A-4733-B34F-658AC50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EBDD4-A934-4792-9F90-B8118F584DC6}"/>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184870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205-4444-42B0-BC60-19D68CECA0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7E6B85-9ED4-45BB-BC40-93F50E4EDAAF}"/>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4" name="Footer Placeholder 3">
            <a:extLst>
              <a:ext uri="{FF2B5EF4-FFF2-40B4-BE49-F238E27FC236}">
                <a16:creationId xmlns:a16="http://schemas.microsoft.com/office/drawing/2014/main" id="{77DE3D4E-52A0-4922-BE3C-85CE43F22C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F02AA-8689-452D-B0E5-45F8D69A3D66}"/>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378547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BCF327-5503-4F6F-A976-42D517C09503}"/>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3" name="Footer Placeholder 2">
            <a:extLst>
              <a:ext uri="{FF2B5EF4-FFF2-40B4-BE49-F238E27FC236}">
                <a16:creationId xmlns:a16="http://schemas.microsoft.com/office/drawing/2014/main" id="{00FC4381-B3DD-4119-9B53-297047784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034235-758C-4498-995E-F76E883AD3A4}"/>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16417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0B02-C77D-439B-B65C-F65D258088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8C8CDC-FAD6-471B-863D-FCE69E7A8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E6C144-7412-4E0F-8956-7A9ECE34C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FEB618-60CD-49EF-9705-DD916831651F}"/>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6" name="Footer Placeholder 5">
            <a:extLst>
              <a:ext uri="{FF2B5EF4-FFF2-40B4-BE49-F238E27FC236}">
                <a16:creationId xmlns:a16="http://schemas.microsoft.com/office/drawing/2014/main" id="{327840DF-9496-4D17-BCE8-C4EA4930A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880B8-7EF2-420E-ADC6-21D4118421E3}"/>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4099796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EC30-13B0-457E-9174-A53D9B455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D791CC-E2DC-4F67-B2AE-C0971B694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4B58E0-77BB-4D16-9C58-0AD75ACA5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531966-ECE2-4C23-901A-AC96CCBF3986}"/>
              </a:ext>
            </a:extLst>
          </p:cNvPr>
          <p:cNvSpPr>
            <a:spLocks noGrp="1"/>
          </p:cNvSpPr>
          <p:nvPr>
            <p:ph type="dt" sz="half" idx="10"/>
          </p:nvPr>
        </p:nvSpPr>
        <p:spPr/>
        <p:txBody>
          <a:bodyPr/>
          <a:lstStyle/>
          <a:p>
            <a:fld id="{CCE39A33-F303-4984-8E11-DD19749996C6}" type="datetimeFigureOut">
              <a:rPr lang="en-US" smtClean="0"/>
              <a:t>4/15/2022</a:t>
            </a:fld>
            <a:endParaRPr lang="en-US"/>
          </a:p>
        </p:txBody>
      </p:sp>
      <p:sp>
        <p:nvSpPr>
          <p:cNvPr id="6" name="Footer Placeholder 5">
            <a:extLst>
              <a:ext uri="{FF2B5EF4-FFF2-40B4-BE49-F238E27FC236}">
                <a16:creationId xmlns:a16="http://schemas.microsoft.com/office/drawing/2014/main" id="{BCF049A6-684E-4D6D-AA17-A95057385F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1FF53-51E6-4CF2-ABFE-B0E54E81319B}"/>
              </a:ext>
            </a:extLst>
          </p:cNvPr>
          <p:cNvSpPr>
            <a:spLocks noGrp="1"/>
          </p:cNvSpPr>
          <p:nvPr>
            <p:ph type="sldNum" sz="quarter" idx="12"/>
          </p:nvPr>
        </p:nvSpPr>
        <p:spPr/>
        <p:txBody>
          <a:bodyPr/>
          <a:lstStyle/>
          <a:p>
            <a:fld id="{F3FEFF41-CC35-4D38-B3FA-1AC68A3AFA4B}" type="slidenum">
              <a:rPr lang="en-US" smtClean="0"/>
              <a:t>‹#›</a:t>
            </a:fld>
            <a:endParaRPr lang="en-US"/>
          </a:p>
        </p:txBody>
      </p:sp>
    </p:spTree>
    <p:extLst>
      <p:ext uri="{BB962C8B-B14F-4D97-AF65-F5344CB8AC3E}">
        <p14:creationId xmlns:p14="http://schemas.microsoft.com/office/powerpoint/2010/main" val="3451747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E1746-AFEB-4CFA-88B3-6DC08ACCA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20D26D-9FE4-49B5-A34D-9F150141D5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7CAE0-1B75-48A3-B0EE-D1984A678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39A33-F303-4984-8E11-DD19749996C6}" type="datetimeFigureOut">
              <a:rPr lang="en-US" smtClean="0"/>
              <a:t>4/15/2022</a:t>
            </a:fld>
            <a:endParaRPr lang="en-US"/>
          </a:p>
        </p:txBody>
      </p:sp>
      <p:sp>
        <p:nvSpPr>
          <p:cNvPr id="5" name="Footer Placeholder 4">
            <a:extLst>
              <a:ext uri="{FF2B5EF4-FFF2-40B4-BE49-F238E27FC236}">
                <a16:creationId xmlns:a16="http://schemas.microsoft.com/office/drawing/2014/main" id="{908D568B-4D76-49BB-A44C-691D9B6478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2ADA1F-D6C4-43C5-9505-351B3DE17D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EFF41-CC35-4D38-B3FA-1AC68A3AFA4B}" type="slidenum">
              <a:rPr lang="en-US" smtClean="0"/>
              <a:t>‹#›</a:t>
            </a:fld>
            <a:endParaRPr lang="en-US"/>
          </a:p>
        </p:txBody>
      </p:sp>
    </p:spTree>
    <p:extLst>
      <p:ext uri="{BB962C8B-B14F-4D97-AF65-F5344CB8AC3E}">
        <p14:creationId xmlns:p14="http://schemas.microsoft.com/office/powerpoint/2010/main" val="3893820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BA 2K21 - PS4 Games | PlayStation (US)">
            <a:extLst>
              <a:ext uri="{FF2B5EF4-FFF2-40B4-BE49-F238E27FC236}">
                <a16:creationId xmlns:a16="http://schemas.microsoft.com/office/drawing/2014/main" id="{DA9A0EDA-7772-4CF4-8EBD-3CC8090149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277" t="8083" r="2479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03F7FD-8DD0-4914-A51E-D656A7213163}"/>
              </a:ext>
            </a:extLst>
          </p:cNvPr>
          <p:cNvSpPr>
            <a:spLocks noGrp="1"/>
          </p:cNvSpPr>
          <p:nvPr>
            <p:ph type="ctrTitle"/>
          </p:nvPr>
        </p:nvSpPr>
        <p:spPr>
          <a:xfrm>
            <a:off x="477981" y="1122363"/>
            <a:ext cx="4023360" cy="3204134"/>
          </a:xfrm>
        </p:spPr>
        <p:txBody>
          <a:bodyPr anchor="b">
            <a:normAutofit/>
          </a:bodyPr>
          <a:lstStyle/>
          <a:p>
            <a:pPr algn="l"/>
            <a:r>
              <a:rPr lang="en-US" sz="4800"/>
              <a:t>Predicting NBA Positions from Player stats</a:t>
            </a:r>
          </a:p>
        </p:txBody>
      </p:sp>
      <p:sp>
        <p:nvSpPr>
          <p:cNvPr id="141"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Audio 4">
            <a:hlinkClick r:id="" action="ppaction://media"/>
            <a:extLst>
              <a:ext uri="{FF2B5EF4-FFF2-40B4-BE49-F238E27FC236}">
                <a16:creationId xmlns:a16="http://schemas.microsoft.com/office/drawing/2014/main" id="{83ABD528-9392-42BC-9BB4-5C159FBCAA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2717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7904"/>
    </mc:Choice>
    <mc:Fallback>
      <p:transition spd="slow" advTm="37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99427-6B21-4611-8CE0-3CC37A77ED12}"/>
              </a:ext>
            </a:extLst>
          </p:cNvPr>
          <p:cNvSpPr>
            <a:spLocks noGrp="1"/>
          </p:cNvSpPr>
          <p:nvPr>
            <p:ph type="title"/>
          </p:nvPr>
        </p:nvSpPr>
        <p:spPr>
          <a:xfrm>
            <a:off x="1065275" y="706958"/>
            <a:ext cx="7451678" cy="835206"/>
          </a:xfrm>
        </p:spPr>
        <p:txBody>
          <a:bodyPr vert="horz" lIns="91440" tIns="45720" rIns="91440" bIns="45720" rtlCol="0" anchor="b">
            <a:normAutofit/>
          </a:bodyPr>
          <a:lstStyle/>
          <a:p>
            <a:pPr algn="ctr"/>
            <a:r>
              <a:rPr lang="en-US" sz="5400" kern="1200">
                <a:solidFill>
                  <a:schemeClr val="bg1"/>
                </a:solidFill>
                <a:latin typeface="+mj-lt"/>
                <a:ea typeface="+mj-ea"/>
                <a:cs typeface="+mj-cs"/>
              </a:rPr>
              <a:t>EDA and Visualization</a:t>
            </a:r>
            <a:endParaRPr lang="en-US" sz="5400" kern="1200" dirty="0">
              <a:solidFill>
                <a:schemeClr val="bg1"/>
              </a:solidFill>
              <a:latin typeface="+mj-lt"/>
              <a:ea typeface="+mj-ea"/>
              <a:cs typeface="+mj-cs"/>
            </a:endParaRP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a:extLst>
              <a:ext uri="{FF2B5EF4-FFF2-40B4-BE49-F238E27FC236}">
                <a16:creationId xmlns:a16="http://schemas.microsoft.com/office/drawing/2014/main" id="{D3CF9515-7907-4FD3-B7C0-F222BFC2CD3A}"/>
              </a:ext>
            </a:extLst>
          </p:cNvPr>
          <p:cNvPicPr>
            <a:picLocks noChangeAspect="1"/>
          </p:cNvPicPr>
          <p:nvPr/>
        </p:nvPicPr>
        <p:blipFill>
          <a:blip r:embed="rId4"/>
          <a:stretch>
            <a:fillRect/>
          </a:stretch>
        </p:blipFill>
        <p:spPr>
          <a:xfrm>
            <a:off x="219046" y="1905249"/>
            <a:ext cx="2751426" cy="4775912"/>
          </a:xfrm>
          <a:prstGeom prst="rect">
            <a:avLst/>
          </a:prstGeom>
        </p:spPr>
      </p:pic>
      <p:pic>
        <p:nvPicPr>
          <p:cNvPr id="14" name="Picture 13">
            <a:extLst>
              <a:ext uri="{FF2B5EF4-FFF2-40B4-BE49-F238E27FC236}">
                <a16:creationId xmlns:a16="http://schemas.microsoft.com/office/drawing/2014/main" id="{0E09EFBB-5091-4422-8796-3E7FD27BFCFA}"/>
              </a:ext>
            </a:extLst>
          </p:cNvPr>
          <p:cNvPicPr>
            <a:picLocks noChangeAspect="1"/>
          </p:cNvPicPr>
          <p:nvPr/>
        </p:nvPicPr>
        <p:blipFill>
          <a:blip r:embed="rId5"/>
          <a:stretch>
            <a:fillRect/>
          </a:stretch>
        </p:blipFill>
        <p:spPr>
          <a:xfrm>
            <a:off x="3183733" y="1471966"/>
            <a:ext cx="4985109" cy="5123990"/>
          </a:xfrm>
          <a:prstGeom prst="rect">
            <a:avLst/>
          </a:prstGeom>
        </p:spPr>
      </p:pic>
      <p:pic>
        <p:nvPicPr>
          <p:cNvPr id="18" name="Picture 17">
            <a:extLst>
              <a:ext uri="{FF2B5EF4-FFF2-40B4-BE49-F238E27FC236}">
                <a16:creationId xmlns:a16="http://schemas.microsoft.com/office/drawing/2014/main" id="{0BAC34F3-0240-4A26-A89F-21F2BDF4ED7F}"/>
              </a:ext>
            </a:extLst>
          </p:cNvPr>
          <p:cNvPicPr>
            <a:picLocks noChangeAspect="1"/>
          </p:cNvPicPr>
          <p:nvPr/>
        </p:nvPicPr>
        <p:blipFill>
          <a:blip r:embed="rId6"/>
          <a:stretch>
            <a:fillRect/>
          </a:stretch>
        </p:blipFill>
        <p:spPr>
          <a:xfrm>
            <a:off x="8285117" y="183355"/>
            <a:ext cx="3305358" cy="3223835"/>
          </a:xfrm>
          <a:prstGeom prst="rect">
            <a:avLst/>
          </a:prstGeom>
        </p:spPr>
      </p:pic>
      <p:pic>
        <p:nvPicPr>
          <p:cNvPr id="22" name="Picture 21">
            <a:extLst>
              <a:ext uri="{FF2B5EF4-FFF2-40B4-BE49-F238E27FC236}">
                <a16:creationId xmlns:a16="http://schemas.microsoft.com/office/drawing/2014/main" id="{0AA3A847-A3D3-4AD2-AE1E-662A38F8F9C7}"/>
              </a:ext>
            </a:extLst>
          </p:cNvPr>
          <p:cNvPicPr>
            <a:picLocks noChangeAspect="1"/>
          </p:cNvPicPr>
          <p:nvPr/>
        </p:nvPicPr>
        <p:blipFill>
          <a:blip r:embed="rId7"/>
          <a:stretch>
            <a:fillRect/>
          </a:stretch>
        </p:blipFill>
        <p:spPr>
          <a:xfrm>
            <a:off x="8491771" y="3497148"/>
            <a:ext cx="3377300" cy="3258799"/>
          </a:xfrm>
          <a:prstGeom prst="rect">
            <a:avLst/>
          </a:prstGeom>
        </p:spPr>
      </p:pic>
      <p:pic>
        <p:nvPicPr>
          <p:cNvPr id="24" name="Audio 23">
            <a:hlinkClick r:id="" action="ppaction://media"/>
            <a:extLst>
              <a:ext uri="{FF2B5EF4-FFF2-40B4-BE49-F238E27FC236}">
                <a16:creationId xmlns:a16="http://schemas.microsoft.com/office/drawing/2014/main" id="{C1EA4AB6-6CDE-4785-BB9A-AF2A04C2A9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1537511"/>
      </p:ext>
    </p:extLst>
  </p:cSld>
  <p:clrMapOvr>
    <a:masterClrMapping/>
  </p:clrMapOvr>
  <mc:AlternateContent xmlns:mc="http://schemas.openxmlformats.org/markup-compatibility/2006">
    <mc:Choice xmlns:p14="http://schemas.microsoft.com/office/powerpoint/2010/main" Requires="p14">
      <p:transition spd="slow" p14:dur="2000" advTm="122646"/>
    </mc:Choice>
    <mc:Fallback>
      <p:transition spd="slow" advTm="122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E6F87C-D8E3-439E-A691-67050AEC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429C408-42A9-4F1C-A718-B0861467E08E}"/>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a:solidFill>
                  <a:srgbClr val="FFFFFF"/>
                </a:solidFill>
              </a:rPr>
              <a:t>Splitting The Data</a:t>
            </a:r>
          </a:p>
        </p:txBody>
      </p:sp>
      <p:sp>
        <p:nvSpPr>
          <p:cNvPr id="2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1DA2ABD-572D-4941-993D-1ED595004A4B}"/>
              </a:ext>
            </a:extLst>
          </p:cNvPr>
          <p:cNvPicPr>
            <a:picLocks noChangeAspect="1"/>
          </p:cNvPicPr>
          <p:nvPr/>
        </p:nvPicPr>
        <p:blipFill>
          <a:blip r:embed="rId4"/>
          <a:stretch>
            <a:fillRect/>
          </a:stretch>
        </p:blipFill>
        <p:spPr>
          <a:xfrm>
            <a:off x="5916914" y="1645161"/>
            <a:ext cx="4161149" cy="1112257"/>
          </a:xfrm>
          <a:prstGeom prst="rect">
            <a:avLst/>
          </a:prstGeom>
        </p:spPr>
      </p:pic>
      <p:sp>
        <p:nvSpPr>
          <p:cNvPr id="24"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pic>
        <p:nvPicPr>
          <p:cNvPr id="11" name="Picture 10">
            <a:extLst>
              <a:ext uri="{FF2B5EF4-FFF2-40B4-BE49-F238E27FC236}">
                <a16:creationId xmlns:a16="http://schemas.microsoft.com/office/drawing/2014/main" id="{28C3B453-EC47-47B6-AD20-BE7FC134FCD4}"/>
              </a:ext>
            </a:extLst>
          </p:cNvPr>
          <p:cNvPicPr>
            <a:picLocks noChangeAspect="1"/>
          </p:cNvPicPr>
          <p:nvPr/>
        </p:nvPicPr>
        <p:blipFill>
          <a:blip r:embed="rId5"/>
          <a:stretch>
            <a:fillRect/>
          </a:stretch>
        </p:blipFill>
        <p:spPr>
          <a:xfrm>
            <a:off x="5916914" y="3846450"/>
            <a:ext cx="4469817" cy="1112257"/>
          </a:xfrm>
          <a:prstGeom prst="rect">
            <a:avLst/>
          </a:prstGeom>
        </p:spPr>
      </p:pic>
      <p:pic>
        <p:nvPicPr>
          <p:cNvPr id="9" name="Picture 8">
            <a:extLst>
              <a:ext uri="{FF2B5EF4-FFF2-40B4-BE49-F238E27FC236}">
                <a16:creationId xmlns:a16="http://schemas.microsoft.com/office/drawing/2014/main" id="{59E7722A-07BE-4E81-9E75-DFF5EB1F3DDA}"/>
              </a:ext>
            </a:extLst>
          </p:cNvPr>
          <p:cNvPicPr>
            <a:picLocks noChangeAspect="1"/>
          </p:cNvPicPr>
          <p:nvPr/>
        </p:nvPicPr>
        <p:blipFill>
          <a:blip r:embed="rId6"/>
          <a:stretch>
            <a:fillRect/>
          </a:stretch>
        </p:blipFill>
        <p:spPr>
          <a:xfrm>
            <a:off x="5896837" y="3057732"/>
            <a:ext cx="5569864" cy="417739"/>
          </a:xfrm>
          <a:prstGeom prst="rect">
            <a:avLst/>
          </a:prstGeom>
        </p:spPr>
      </p:pic>
      <p:pic>
        <p:nvPicPr>
          <p:cNvPr id="12" name="Audio 11">
            <a:hlinkClick r:id="" action="ppaction://media"/>
            <a:extLst>
              <a:ext uri="{FF2B5EF4-FFF2-40B4-BE49-F238E27FC236}">
                <a16:creationId xmlns:a16="http://schemas.microsoft.com/office/drawing/2014/main" id="{33A95753-2D55-4F54-80FF-6E332122F5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1175425"/>
      </p:ext>
    </p:extLst>
  </p:cSld>
  <p:clrMapOvr>
    <a:masterClrMapping/>
  </p:clrMapOvr>
  <mc:AlternateContent xmlns:mc="http://schemas.openxmlformats.org/markup-compatibility/2006">
    <mc:Choice xmlns:p14="http://schemas.microsoft.com/office/powerpoint/2010/main" Requires="p14">
      <p:transition spd="slow" p14:dur="2000" advTm="25404"/>
    </mc:Choice>
    <mc:Fallback>
      <p:transition spd="slow" advTm="2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reaking Down the Toughest Calls on My All-NBA Ballot - The Ringer">
            <a:extLst>
              <a:ext uri="{FF2B5EF4-FFF2-40B4-BE49-F238E27FC236}">
                <a16:creationId xmlns:a16="http://schemas.microsoft.com/office/drawing/2014/main" id="{A4E9687D-92C9-4FFA-A112-83D1A4265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218A1E-8D77-497E-BB97-997CA11E360A}"/>
              </a:ext>
            </a:extLst>
          </p:cNvPr>
          <p:cNvSpPr>
            <a:spLocks noGrp="1"/>
          </p:cNvSpPr>
          <p:nvPr>
            <p:ph type="title"/>
          </p:nvPr>
        </p:nvSpPr>
        <p:spPr>
          <a:xfrm>
            <a:off x="0" y="-138767"/>
            <a:ext cx="10515600" cy="1325563"/>
          </a:xfrm>
        </p:spPr>
        <p:txBody>
          <a:bodyPr/>
          <a:lstStyle/>
          <a:p>
            <a:r>
              <a:rPr lang="en-US" dirty="0">
                <a:solidFill>
                  <a:schemeClr val="bg1"/>
                </a:solidFill>
              </a:rPr>
              <a:t>Unsupervised Models</a:t>
            </a:r>
          </a:p>
        </p:txBody>
      </p:sp>
      <p:pic>
        <p:nvPicPr>
          <p:cNvPr id="5" name="Picture 4">
            <a:extLst>
              <a:ext uri="{FF2B5EF4-FFF2-40B4-BE49-F238E27FC236}">
                <a16:creationId xmlns:a16="http://schemas.microsoft.com/office/drawing/2014/main" id="{95C7C329-A641-4EB5-8691-E01CE7010114}"/>
              </a:ext>
            </a:extLst>
          </p:cNvPr>
          <p:cNvPicPr>
            <a:picLocks noChangeAspect="1"/>
          </p:cNvPicPr>
          <p:nvPr/>
        </p:nvPicPr>
        <p:blipFill>
          <a:blip r:embed="rId5"/>
          <a:stretch>
            <a:fillRect/>
          </a:stretch>
        </p:blipFill>
        <p:spPr>
          <a:xfrm>
            <a:off x="7189961" y="1790398"/>
            <a:ext cx="4743450" cy="933450"/>
          </a:xfrm>
          <a:prstGeom prst="rect">
            <a:avLst/>
          </a:prstGeom>
        </p:spPr>
      </p:pic>
      <p:pic>
        <p:nvPicPr>
          <p:cNvPr id="7" name="Picture 6">
            <a:extLst>
              <a:ext uri="{FF2B5EF4-FFF2-40B4-BE49-F238E27FC236}">
                <a16:creationId xmlns:a16="http://schemas.microsoft.com/office/drawing/2014/main" id="{B0465145-E147-40A1-90A8-28A9267FE5C8}"/>
              </a:ext>
            </a:extLst>
          </p:cNvPr>
          <p:cNvPicPr>
            <a:picLocks noChangeAspect="1"/>
          </p:cNvPicPr>
          <p:nvPr/>
        </p:nvPicPr>
        <p:blipFill>
          <a:blip r:embed="rId6"/>
          <a:stretch>
            <a:fillRect/>
          </a:stretch>
        </p:blipFill>
        <p:spPr>
          <a:xfrm>
            <a:off x="8426518" y="3630355"/>
            <a:ext cx="2733675" cy="257175"/>
          </a:xfrm>
          <a:prstGeom prst="rect">
            <a:avLst/>
          </a:prstGeom>
        </p:spPr>
      </p:pic>
      <p:pic>
        <p:nvPicPr>
          <p:cNvPr id="9" name="Picture 8">
            <a:extLst>
              <a:ext uri="{FF2B5EF4-FFF2-40B4-BE49-F238E27FC236}">
                <a16:creationId xmlns:a16="http://schemas.microsoft.com/office/drawing/2014/main" id="{197AF68E-821D-4BD9-98D7-E36E5BF0A152}"/>
              </a:ext>
            </a:extLst>
          </p:cNvPr>
          <p:cNvPicPr>
            <a:picLocks noChangeAspect="1"/>
          </p:cNvPicPr>
          <p:nvPr/>
        </p:nvPicPr>
        <p:blipFill>
          <a:blip r:embed="rId7"/>
          <a:stretch>
            <a:fillRect/>
          </a:stretch>
        </p:blipFill>
        <p:spPr>
          <a:xfrm>
            <a:off x="8274482" y="4199289"/>
            <a:ext cx="3171825" cy="971550"/>
          </a:xfrm>
          <a:prstGeom prst="rect">
            <a:avLst/>
          </a:prstGeom>
        </p:spPr>
      </p:pic>
      <p:pic>
        <p:nvPicPr>
          <p:cNvPr id="11" name="Picture 10">
            <a:extLst>
              <a:ext uri="{FF2B5EF4-FFF2-40B4-BE49-F238E27FC236}">
                <a16:creationId xmlns:a16="http://schemas.microsoft.com/office/drawing/2014/main" id="{2AC96594-482B-4B8B-96CF-7224CD5AD56D}"/>
              </a:ext>
            </a:extLst>
          </p:cNvPr>
          <p:cNvPicPr>
            <a:picLocks noChangeAspect="1"/>
          </p:cNvPicPr>
          <p:nvPr/>
        </p:nvPicPr>
        <p:blipFill>
          <a:blip r:embed="rId8"/>
          <a:stretch>
            <a:fillRect/>
          </a:stretch>
        </p:blipFill>
        <p:spPr>
          <a:xfrm>
            <a:off x="134457" y="1186796"/>
            <a:ext cx="6796915" cy="3975554"/>
          </a:xfrm>
          <a:prstGeom prst="rect">
            <a:avLst/>
          </a:prstGeom>
        </p:spPr>
      </p:pic>
      <p:pic>
        <p:nvPicPr>
          <p:cNvPr id="12" name="Audio 11">
            <a:hlinkClick r:id="" action="ppaction://media"/>
            <a:extLst>
              <a:ext uri="{FF2B5EF4-FFF2-40B4-BE49-F238E27FC236}">
                <a16:creationId xmlns:a16="http://schemas.microsoft.com/office/drawing/2014/main" id="{67FAB229-3B3C-4F10-9C31-5203F9635B6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97843829"/>
      </p:ext>
    </p:extLst>
  </p:cSld>
  <p:clrMapOvr>
    <a:masterClrMapping/>
  </p:clrMapOvr>
  <mc:AlternateContent xmlns:mc="http://schemas.openxmlformats.org/markup-compatibility/2006">
    <mc:Choice xmlns:p14="http://schemas.microsoft.com/office/powerpoint/2010/main" Requires="p14">
      <p:transition spd="slow" p14:dur="2000" advTm="81019"/>
    </mc:Choice>
    <mc:Fallback>
      <p:transition spd="slow" advTm="81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BA's 3-point revolution: How 1 shot is changing the game | NBA.com">
            <a:extLst>
              <a:ext uri="{FF2B5EF4-FFF2-40B4-BE49-F238E27FC236}">
                <a16:creationId xmlns:a16="http://schemas.microsoft.com/office/drawing/2014/main" id="{8205BB11-9D16-458D-A985-948F70844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7CCD7C-F978-4BF6-B5B2-92DB4EF9A555}"/>
              </a:ext>
            </a:extLst>
          </p:cNvPr>
          <p:cNvSpPr>
            <a:spLocks noGrp="1"/>
          </p:cNvSpPr>
          <p:nvPr>
            <p:ph type="title"/>
          </p:nvPr>
        </p:nvSpPr>
        <p:spPr/>
        <p:txBody>
          <a:bodyPr/>
          <a:lstStyle/>
          <a:p>
            <a:r>
              <a:rPr lang="en-US" dirty="0">
                <a:solidFill>
                  <a:schemeClr val="bg1"/>
                </a:solidFill>
              </a:rPr>
              <a:t>Supervised Models</a:t>
            </a:r>
          </a:p>
        </p:txBody>
      </p:sp>
      <p:pic>
        <p:nvPicPr>
          <p:cNvPr id="11" name="Picture 10">
            <a:extLst>
              <a:ext uri="{FF2B5EF4-FFF2-40B4-BE49-F238E27FC236}">
                <a16:creationId xmlns:a16="http://schemas.microsoft.com/office/drawing/2014/main" id="{94E47FA5-4B3E-42B3-9374-97C0CFB95E91}"/>
              </a:ext>
            </a:extLst>
          </p:cNvPr>
          <p:cNvPicPr>
            <a:picLocks noChangeAspect="1"/>
          </p:cNvPicPr>
          <p:nvPr/>
        </p:nvPicPr>
        <p:blipFill>
          <a:blip r:embed="rId5"/>
          <a:stretch>
            <a:fillRect/>
          </a:stretch>
        </p:blipFill>
        <p:spPr>
          <a:xfrm>
            <a:off x="7256600" y="2492857"/>
            <a:ext cx="3324225" cy="2428875"/>
          </a:xfrm>
          <a:prstGeom prst="rect">
            <a:avLst/>
          </a:prstGeom>
        </p:spPr>
      </p:pic>
      <p:pic>
        <p:nvPicPr>
          <p:cNvPr id="5" name="Picture 4">
            <a:extLst>
              <a:ext uri="{FF2B5EF4-FFF2-40B4-BE49-F238E27FC236}">
                <a16:creationId xmlns:a16="http://schemas.microsoft.com/office/drawing/2014/main" id="{9E347906-87C0-4652-847F-623C09EFAD5E}"/>
              </a:ext>
            </a:extLst>
          </p:cNvPr>
          <p:cNvPicPr>
            <a:picLocks noChangeAspect="1"/>
          </p:cNvPicPr>
          <p:nvPr/>
        </p:nvPicPr>
        <p:blipFill>
          <a:blip r:embed="rId6"/>
          <a:stretch>
            <a:fillRect/>
          </a:stretch>
        </p:blipFill>
        <p:spPr>
          <a:xfrm>
            <a:off x="712097" y="1641819"/>
            <a:ext cx="2047875" cy="314325"/>
          </a:xfrm>
          <a:prstGeom prst="rect">
            <a:avLst/>
          </a:prstGeom>
        </p:spPr>
      </p:pic>
      <p:pic>
        <p:nvPicPr>
          <p:cNvPr id="7" name="Picture 6">
            <a:extLst>
              <a:ext uri="{FF2B5EF4-FFF2-40B4-BE49-F238E27FC236}">
                <a16:creationId xmlns:a16="http://schemas.microsoft.com/office/drawing/2014/main" id="{175B8502-D3A2-4865-BC80-57DA52330E67}"/>
              </a:ext>
            </a:extLst>
          </p:cNvPr>
          <p:cNvPicPr>
            <a:picLocks noChangeAspect="1"/>
          </p:cNvPicPr>
          <p:nvPr/>
        </p:nvPicPr>
        <p:blipFill>
          <a:blip r:embed="rId7"/>
          <a:stretch>
            <a:fillRect/>
          </a:stretch>
        </p:blipFill>
        <p:spPr>
          <a:xfrm>
            <a:off x="410818" y="2273704"/>
            <a:ext cx="4170914" cy="4078227"/>
          </a:xfrm>
          <a:prstGeom prst="rect">
            <a:avLst/>
          </a:prstGeom>
        </p:spPr>
      </p:pic>
      <p:pic>
        <p:nvPicPr>
          <p:cNvPr id="9" name="Picture 8">
            <a:extLst>
              <a:ext uri="{FF2B5EF4-FFF2-40B4-BE49-F238E27FC236}">
                <a16:creationId xmlns:a16="http://schemas.microsoft.com/office/drawing/2014/main" id="{E5016458-5658-478F-8AEA-686416EF1DDD}"/>
              </a:ext>
            </a:extLst>
          </p:cNvPr>
          <p:cNvPicPr>
            <a:picLocks noChangeAspect="1"/>
          </p:cNvPicPr>
          <p:nvPr/>
        </p:nvPicPr>
        <p:blipFill>
          <a:blip r:embed="rId8"/>
          <a:stretch>
            <a:fillRect/>
          </a:stretch>
        </p:blipFill>
        <p:spPr>
          <a:xfrm>
            <a:off x="7497831" y="1842051"/>
            <a:ext cx="2152650" cy="361950"/>
          </a:xfrm>
          <a:prstGeom prst="rect">
            <a:avLst/>
          </a:prstGeom>
        </p:spPr>
      </p:pic>
      <p:pic>
        <p:nvPicPr>
          <p:cNvPr id="12" name="Audio 11">
            <a:hlinkClick r:id="" action="ppaction://media"/>
            <a:extLst>
              <a:ext uri="{FF2B5EF4-FFF2-40B4-BE49-F238E27FC236}">
                <a16:creationId xmlns:a16="http://schemas.microsoft.com/office/drawing/2014/main" id="{7BE2AF90-C24F-490F-BADA-11F576C4FB3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7437373"/>
      </p:ext>
    </p:extLst>
  </p:cSld>
  <p:clrMapOvr>
    <a:masterClrMapping/>
  </p:clrMapOvr>
  <mc:AlternateContent xmlns:mc="http://schemas.openxmlformats.org/markup-compatibility/2006">
    <mc:Choice xmlns:p14="http://schemas.microsoft.com/office/powerpoint/2010/main" Requires="p14">
      <p:transition spd="slow" p14:dur="2000" advTm="78535"/>
    </mc:Choice>
    <mc:Fallback>
      <p:transition spd="slow" advTm="78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098" name="Picture 2" descr="2021–22 NBA season - Wikipedia">
            <a:extLst>
              <a:ext uri="{FF2B5EF4-FFF2-40B4-BE49-F238E27FC236}">
                <a16:creationId xmlns:a16="http://schemas.microsoft.com/office/drawing/2014/main" id="{8C4D65F8-6A09-4602-8121-F9E4847CBA8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3817" y="1172128"/>
            <a:ext cx="5294715" cy="45137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B26268-BABA-48A5-B5ED-F6EEDBB94411}"/>
              </a:ext>
            </a:extLst>
          </p:cNvPr>
          <p:cNvSpPr txBox="1"/>
          <p:nvPr/>
        </p:nvSpPr>
        <p:spPr>
          <a:xfrm>
            <a:off x="1064795" y="1631445"/>
            <a:ext cx="4191589" cy="3508653"/>
          </a:xfrm>
          <a:prstGeom prst="rect">
            <a:avLst/>
          </a:prstGeom>
          <a:noFill/>
        </p:spPr>
        <p:txBody>
          <a:bodyPr wrap="square" rtlCol="0">
            <a:spAutoFit/>
          </a:bodyPr>
          <a:lstStyle/>
          <a:p>
            <a:pPr algn="l"/>
            <a:r>
              <a:rPr lang="en-US" sz="1400" b="0" i="0" dirty="0">
                <a:solidFill>
                  <a:srgbClr val="000000"/>
                </a:solidFill>
                <a:effectLst/>
                <a:latin typeface="Helvetica Neue"/>
              </a:rPr>
              <a:t>So, it looks like our data is not a great fit for unsupervised learning. This could be many different reasons, not enough samples (only had 478) or it could be that the stats between the positions is not unique enough for the algorithms to draw clear distinctions between them, meaning that it was hard to cluster them with their position accurately.</a:t>
            </a:r>
          </a:p>
          <a:p>
            <a:pPr algn="l"/>
            <a:endParaRPr lang="en-US" sz="1400" b="0" i="0" dirty="0">
              <a:solidFill>
                <a:srgbClr val="000000"/>
              </a:solidFill>
              <a:effectLst/>
              <a:latin typeface="Helvetica Neue"/>
            </a:endParaRPr>
          </a:p>
          <a:p>
            <a:pPr algn="l"/>
            <a:r>
              <a:rPr lang="en-US" sz="1400" b="0" i="0" dirty="0">
                <a:solidFill>
                  <a:srgbClr val="000000"/>
                </a:solidFill>
                <a:effectLst/>
                <a:latin typeface="Helvetica Neue"/>
              </a:rPr>
              <a:t>Comparing them to Supervised models, the Supervised models performed much better, which makes sense. The positions are not different enough for the algorithm to cluster them, but when the players are labeled, the algorithm can find the patterns better.</a:t>
            </a:r>
          </a:p>
          <a:p>
            <a:endParaRPr lang="en-US" sz="1200" dirty="0"/>
          </a:p>
        </p:txBody>
      </p:sp>
      <p:sp>
        <p:nvSpPr>
          <p:cNvPr id="9" name="TextBox 8">
            <a:extLst>
              <a:ext uri="{FF2B5EF4-FFF2-40B4-BE49-F238E27FC236}">
                <a16:creationId xmlns:a16="http://schemas.microsoft.com/office/drawing/2014/main" id="{BEC45A70-2D38-42E5-A9AC-DF2C69ED5E01}"/>
              </a:ext>
            </a:extLst>
          </p:cNvPr>
          <p:cNvSpPr txBox="1"/>
          <p:nvPr/>
        </p:nvSpPr>
        <p:spPr>
          <a:xfrm>
            <a:off x="913692" y="763365"/>
            <a:ext cx="4493794" cy="584775"/>
          </a:xfrm>
          <a:prstGeom prst="rect">
            <a:avLst/>
          </a:prstGeom>
          <a:noFill/>
        </p:spPr>
        <p:txBody>
          <a:bodyPr wrap="square" rtlCol="0">
            <a:spAutoFit/>
          </a:bodyPr>
          <a:lstStyle/>
          <a:p>
            <a:r>
              <a:rPr lang="en-US" sz="3200" dirty="0"/>
              <a:t>Analysis and Conclusion</a:t>
            </a:r>
          </a:p>
        </p:txBody>
      </p:sp>
      <p:pic>
        <p:nvPicPr>
          <p:cNvPr id="10" name="Audio 9">
            <a:hlinkClick r:id="" action="ppaction://media"/>
            <a:extLst>
              <a:ext uri="{FF2B5EF4-FFF2-40B4-BE49-F238E27FC236}">
                <a16:creationId xmlns:a16="http://schemas.microsoft.com/office/drawing/2014/main" id="{CCF20DAA-A0E4-4C96-947C-D333BFC314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8500252"/>
      </p:ext>
    </p:extLst>
  </p:cSld>
  <p:clrMapOvr>
    <a:masterClrMapping/>
  </p:clrMapOvr>
  <mc:AlternateContent xmlns:mc="http://schemas.openxmlformats.org/markup-compatibility/2006">
    <mc:Choice xmlns:p14="http://schemas.microsoft.com/office/powerpoint/2010/main" Requires="p14">
      <p:transition spd="slow" p14:dur="2000" advTm="48096"/>
    </mc:Choice>
    <mc:Fallback>
      <p:transition spd="slow" advTm="48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133</Words>
  <Application>Microsoft Office PowerPoint</Application>
  <PresentationFormat>Widescreen</PresentationFormat>
  <Paragraphs>10</Paragraphs>
  <Slides>6</Slides>
  <Notes>1</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Helvetica Neue</vt:lpstr>
      <vt:lpstr>Office Theme</vt:lpstr>
      <vt:lpstr>Predicting NBA Positions from Player stats</vt:lpstr>
      <vt:lpstr>EDA and Visualization</vt:lpstr>
      <vt:lpstr>Splitting The Data</vt:lpstr>
      <vt:lpstr>Unsupervised Models</vt:lpstr>
      <vt:lpstr>Supervised Models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NBA Positions from Player stats</dc:title>
  <dc:creator>Jacob Derusha</dc:creator>
  <cp:lastModifiedBy>Jacob Derusha</cp:lastModifiedBy>
  <cp:revision>2</cp:revision>
  <dcterms:created xsi:type="dcterms:W3CDTF">2022-04-15T18:44:35Z</dcterms:created>
  <dcterms:modified xsi:type="dcterms:W3CDTF">2022-04-15T19:07:08Z</dcterms:modified>
</cp:coreProperties>
</file>